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Comfortaa"/>
      <p:regular r:id="rId22"/>
      <p:bold r:id="rId23"/>
    </p:embeddedFont>
    <p:embeddedFont>
      <p:font typeface="Caveat SemiBo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Comfortaa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CaveatSemiBold-regular.fntdata"/><Relationship Id="rId23" Type="http://schemas.openxmlformats.org/officeDocument/2006/relationships/font" Target="fonts/Comforta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ave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9be3ea87d32a04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9be3ea87d32a04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9be3ea87d32a04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9be3ea87d32a04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844175" y="1915325"/>
            <a:ext cx="5017500" cy="20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127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900" u="sng">
                <a:solidFill>
                  <a:srgbClr val="CC0000"/>
                </a:solidFill>
                <a:highlight>
                  <a:srgbClr val="F3F3F3"/>
                </a:highlight>
                <a:latin typeface="Arial"/>
                <a:ea typeface="Arial"/>
                <a:cs typeface="Arial"/>
                <a:sym typeface="Arial"/>
              </a:rPr>
              <a:t>Problem Statement</a:t>
            </a:r>
            <a:r>
              <a:rPr b="1" lang="en-GB" sz="3900">
                <a:solidFill>
                  <a:srgbClr val="CC0000"/>
                </a:solidFill>
                <a:highlight>
                  <a:srgbClr val="F3F3F3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1" lang="en-GB" sz="3300">
                <a:solidFill>
                  <a:srgbClr val="CC0000"/>
                </a:solidFill>
                <a:highlight>
                  <a:srgbClr val="F3F3F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3100">
                <a:solidFill>
                  <a:srgbClr val="A4C2F4"/>
                </a:solidFill>
                <a:latin typeface="Arial"/>
                <a:ea typeface="Arial"/>
                <a:cs typeface="Arial"/>
                <a:sym typeface="Arial"/>
              </a:rPr>
              <a:t>Ticket-less Entry System to Monuments/Museums</a:t>
            </a:r>
            <a:endParaRPr b="1" sz="3100">
              <a:solidFill>
                <a:srgbClr val="A4C2F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/>
        </p:nvSpPr>
        <p:spPr>
          <a:xfrm>
            <a:off x="3957450" y="431925"/>
            <a:ext cx="4506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FF00"/>
                </a:solidFill>
              </a:rPr>
              <a:t> </a:t>
            </a:r>
            <a:r>
              <a:rPr lang="en-GB" sz="3400">
                <a:solidFill>
                  <a:srgbClr val="FFFF00"/>
                </a:solidFill>
              </a:rPr>
              <a:t>Team name: </a:t>
            </a:r>
            <a:r>
              <a:rPr b="1" i="1" lang="en-GB" sz="3500" u="sng">
                <a:solidFill>
                  <a:srgbClr val="FFFF00"/>
                </a:solidFill>
              </a:rPr>
              <a:t>Outlaws</a:t>
            </a:r>
            <a:endParaRPr b="1" i="1" sz="3500" u="sng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381525" y="157775"/>
            <a:ext cx="67863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rgbClr val="D9F0FF"/>
                </a:solidFill>
                <a:latin typeface="Verdana"/>
                <a:ea typeface="Verdana"/>
                <a:cs typeface="Verdana"/>
                <a:sym typeface="Verdana"/>
              </a:rPr>
              <a:t>Project Name : </a:t>
            </a:r>
            <a:r>
              <a:rPr lang="en-GB" sz="3500" u="sng">
                <a:solidFill>
                  <a:srgbClr val="D9F0FF"/>
                </a:solidFill>
                <a:latin typeface="Verdana"/>
                <a:ea typeface="Verdana"/>
                <a:cs typeface="Verdana"/>
                <a:sym typeface="Verdana"/>
              </a:rPr>
              <a:t>BANJARA</a:t>
            </a:r>
            <a:endParaRPr sz="3500" u="sng">
              <a:solidFill>
                <a:srgbClr val="D9F0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2688975" y="1002150"/>
            <a:ext cx="3288600" cy="677100"/>
          </a:xfrm>
          <a:prstGeom prst="rect">
            <a:avLst/>
          </a:prstGeom>
          <a:noFill/>
          <a:ln cap="flat" cmpd="sng" w="9525">
            <a:solidFill>
              <a:srgbClr val="008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rPr>
              <a:t>Idea/Approach</a:t>
            </a:r>
            <a:endParaRPr sz="600">
              <a:solidFill>
                <a:schemeClr val="accent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843900" y="1578125"/>
            <a:ext cx="7456200" cy="4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D9D9D9"/>
                </a:solidFill>
              </a:rPr>
              <a:t>●Our solution includes a QR-based e-ticketing application that makes booking tourist attractions a breeze.</a:t>
            </a:r>
            <a:endParaRPr sz="2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D9D9D9"/>
                </a:solidFill>
              </a:rPr>
              <a:t>●The first option in our app is to select a tourist attraction and book it straight from anywhere and at any time.</a:t>
            </a:r>
            <a:endParaRPr sz="2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D9D9D9"/>
                </a:solidFill>
              </a:rPr>
              <a:t>●The second option provides a scanner that can be used to book tickets directly from the location</a:t>
            </a:r>
            <a:endParaRPr sz="2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D9D9D9"/>
                </a:solidFill>
              </a:rPr>
              <a:t>●Every tourist place &amp; ticket will have unique details by which you will be allowed to enter.</a:t>
            </a:r>
            <a:endParaRPr sz="21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474425" y="406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3600" u="sng">
                <a:solidFill>
                  <a:srgbClr val="F1C232"/>
                </a:solidFill>
                <a:latin typeface="Verdana"/>
                <a:ea typeface="Verdana"/>
                <a:cs typeface="Verdana"/>
                <a:sym typeface="Verdana"/>
              </a:rPr>
              <a:t>ADDITIONAL FEATURES</a:t>
            </a:r>
            <a:endParaRPr b="1" i="1" sz="3600" u="sng">
              <a:solidFill>
                <a:srgbClr val="F1C23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6B2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B26B"/>
              </a:buClr>
              <a:buSzPts val="2200"/>
              <a:buFont typeface="Verdana"/>
              <a:buAutoNum type="arabicPeriod"/>
            </a:pP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dditional feature of prediction of expected crowd at the place.</a:t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B26B"/>
              </a:buClr>
              <a:buSzPts val="2200"/>
              <a:buFont typeface="Verdana"/>
              <a:buAutoNum type="arabicPeriod"/>
            </a:pP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Suggest Underrated Paradises of the Area.</a:t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B26B"/>
              </a:buClr>
              <a:buSzPts val="2200"/>
              <a:buFont typeface="Verdana"/>
              <a:buAutoNum type="arabicPeriod"/>
            </a:pP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Description of the Places.</a:t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B26B"/>
              </a:buClr>
              <a:buSzPts val="2200"/>
              <a:buFont typeface="Verdana"/>
              <a:buAutoNum type="arabicPeriod"/>
            </a:pP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An opportunity for Local Guides.</a:t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B26B"/>
              </a:buClr>
              <a:buSzPts val="2200"/>
              <a:buFont typeface="Verdana"/>
              <a:buAutoNum type="arabicPeriod"/>
            </a:pPr>
            <a:r>
              <a:rPr lang="en-GB" sz="2200">
                <a:solidFill>
                  <a:srgbClr val="F6B26B"/>
                </a:solidFill>
                <a:latin typeface="Verdana"/>
                <a:ea typeface="Verdana"/>
                <a:cs typeface="Verdana"/>
                <a:sym typeface="Verdana"/>
              </a:rPr>
              <a:t>Will tell you estimated time of entry.</a:t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6B26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3235225" y="704000"/>
            <a:ext cx="5777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4300" u="sng">
                <a:solidFill>
                  <a:srgbClr val="6AA84F"/>
                </a:solidFill>
                <a:latin typeface="Verdana"/>
                <a:ea typeface="Verdana"/>
                <a:cs typeface="Verdana"/>
                <a:sym typeface="Verdana"/>
              </a:rPr>
              <a:t>Technology used:</a:t>
            </a:r>
            <a:endParaRPr b="1" i="1" sz="4300" u="sng">
              <a:solidFill>
                <a:srgbClr val="6AA84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4371875" y="161810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E599"/>
                </a:solidFill>
                <a:latin typeface="Verdana"/>
                <a:ea typeface="Verdana"/>
                <a:cs typeface="Verdana"/>
                <a:sym typeface="Verdana"/>
              </a:rPr>
              <a:t>●Front-end : Kotlin/HTML5, CSS3, JS</a:t>
            </a:r>
            <a:endParaRPr sz="2300">
              <a:solidFill>
                <a:srgbClr val="FFE59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E599"/>
                </a:solidFill>
                <a:latin typeface="Verdana"/>
                <a:ea typeface="Verdana"/>
                <a:cs typeface="Verdana"/>
                <a:sym typeface="Verdana"/>
              </a:rPr>
              <a:t>●Intermediate : PHP</a:t>
            </a:r>
            <a:endParaRPr sz="2300">
              <a:solidFill>
                <a:srgbClr val="FFE59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E599"/>
                </a:solidFill>
                <a:latin typeface="Verdana"/>
                <a:ea typeface="Verdana"/>
                <a:cs typeface="Verdana"/>
                <a:sym typeface="Verdana"/>
              </a:rPr>
              <a:t>●Back-end: MySQL</a:t>
            </a:r>
            <a:endParaRPr sz="2300">
              <a:solidFill>
                <a:srgbClr val="FFE59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E599"/>
                </a:solidFill>
                <a:latin typeface="Verdana"/>
                <a:ea typeface="Verdana"/>
                <a:cs typeface="Verdana"/>
                <a:sym typeface="Verdana"/>
              </a:rPr>
              <a:t>●QR technology</a:t>
            </a:r>
            <a:endParaRPr sz="2300">
              <a:solidFill>
                <a:srgbClr val="FFE59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E599"/>
                </a:solidFill>
                <a:latin typeface="Verdana"/>
                <a:ea typeface="Verdana"/>
                <a:cs typeface="Verdana"/>
                <a:sym typeface="Verdana"/>
              </a:rPr>
              <a:t>●QR validation API</a:t>
            </a:r>
            <a:endParaRPr sz="2300">
              <a:solidFill>
                <a:srgbClr val="FFE59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54" name="Google Shape;254;p21"/>
          <p:cNvSpPr txBox="1"/>
          <p:nvPr/>
        </p:nvSpPr>
        <p:spPr>
          <a:xfrm>
            <a:off x="3312590" y="50575"/>
            <a:ext cx="283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3600" u="sng">
                <a:solidFill>
                  <a:srgbClr val="EAD1DC"/>
                </a:solidFill>
                <a:latin typeface="Verdana"/>
                <a:ea typeface="Verdana"/>
                <a:cs typeface="Verdana"/>
                <a:sym typeface="Verdana"/>
              </a:rPr>
              <a:t>USE CASE </a:t>
            </a:r>
            <a:endParaRPr b="1" i="1" sz="3600" u="sng">
              <a:solidFill>
                <a:srgbClr val="EAD1D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13" y="732975"/>
            <a:ext cx="8934774" cy="441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idx="2" type="title"/>
          </p:nvPr>
        </p:nvSpPr>
        <p:spPr>
          <a:xfrm>
            <a:off x="1139163" y="417200"/>
            <a:ext cx="71190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4500" u="sng">
                <a:solidFill>
                  <a:srgbClr val="F1C232"/>
                </a:solidFill>
                <a:latin typeface="Verdana"/>
                <a:ea typeface="Verdana"/>
                <a:cs typeface="Verdana"/>
                <a:sym typeface="Verdana"/>
              </a:rPr>
              <a:t>BUSINESS</a:t>
            </a:r>
            <a:r>
              <a:rPr b="1" i="1" lang="en-GB" sz="4500" u="sng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i="1" lang="en-GB" sz="4500" u="sng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MODEL</a:t>
            </a:r>
            <a:endParaRPr b="1" i="1" sz="4800" u="sng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1" name="Google Shape;261;p22"/>
          <p:cNvSpPr txBox="1"/>
          <p:nvPr>
            <p:ph type="title"/>
          </p:nvPr>
        </p:nvSpPr>
        <p:spPr>
          <a:xfrm>
            <a:off x="413650" y="1469875"/>
            <a:ext cx="2844900" cy="23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FFF2CC"/>
                </a:solidFill>
                <a:latin typeface="Verdana"/>
                <a:ea typeface="Verdana"/>
                <a:cs typeface="Verdana"/>
                <a:sym typeface="Verdana"/>
              </a:rPr>
              <a:t>We will have contracts with the administration of all the tourist attractions listed in the app, and we will receive a percentage of each ticket sold.</a:t>
            </a:r>
            <a:endParaRPr b="1" sz="2000">
              <a:solidFill>
                <a:srgbClr val="FFF2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Creating Employment for local guides</a:t>
            </a:r>
            <a:r>
              <a:rPr b="1" lang="en-GB" sz="2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 and</a:t>
            </a:r>
            <a:r>
              <a:rPr b="1" lang="en-GB" sz="2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 reducing scam rates.</a:t>
            </a:r>
            <a:endParaRPr b="1" sz="2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2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Standing up for the motto “Atithi Devo bhava”</a:t>
            </a:r>
            <a:endParaRPr b="1" sz="2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263" name="Google Shape;263;p22"/>
          <p:cNvGrpSpPr/>
          <p:nvPr/>
        </p:nvGrpSpPr>
        <p:grpSpPr>
          <a:xfrm>
            <a:off x="3735320" y="1259632"/>
            <a:ext cx="1662185" cy="3304690"/>
            <a:chOff x="3983627" y="1676395"/>
            <a:chExt cx="1449538" cy="2881914"/>
          </a:xfrm>
        </p:grpSpPr>
        <p:sp>
          <p:nvSpPr>
            <p:cNvPr id="264" name="Google Shape;264;p22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2"/>
          <p:cNvSpPr/>
          <p:nvPr/>
        </p:nvSpPr>
        <p:spPr>
          <a:xfrm flipH="1">
            <a:off x="3747280" y="1319797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22"/>
          <p:cNvPicPr preferRelativeResize="0"/>
          <p:nvPr/>
        </p:nvPicPr>
        <p:blipFill rotWithShape="1">
          <a:blip r:embed="rId3">
            <a:alphaModFix/>
          </a:blip>
          <a:srcRect b="13202" l="17686" r="17171" t="13202"/>
          <a:stretch/>
        </p:blipFill>
        <p:spPr>
          <a:xfrm>
            <a:off x="3843625" y="1377900"/>
            <a:ext cx="1468249" cy="264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title"/>
          </p:nvPr>
        </p:nvSpPr>
        <p:spPr>
          <a:xfrm>
            <a:off x="1459150" y="393750"/>
            <a:ext cx="5800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20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SCOPES OF INCOME</a:t>
            </a:r>
            <a:endParaRPr i="1" sz="4800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4" name="Google Shape;274;p2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Promotional Contr</a:t>
            </a:r>
            <a:r>
              <a:rPr lang="en-GB" sz="2400"/>
              <a:t>acts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Commission from Local Guides.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Google ads (if required)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Sponsors from the heritage/museum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2880350" y="2024300"/>
            <a:ext cx="6128100" cy="7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0">
                <a:solidFill>
                  <a:srgbClr val="6AA84F"/>
                </a:solidFill>
                <a:latin typeface="Comfortaa"/>
                <a:ea typeface="Comfortaa"/>
                <a:cs typeface="Comfortaa"/>
                <a:sym typeface="Comfortaa"/>
              </a:rPr>
              <a:t>THANK-YOU</a:t>
            </a:r>
            <a:endParaRPr b="1" sz="7000">
              <a:solidFill>
                <a:srgbClr val="6AA84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